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4" r:id="rId6"/>
    <p:sldId id="260" r:id="rId7"/>
    <p:sldId id="261" r:id="rId8"/>
    <p:sldId id="262"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21" autoAdjust="0"/>
    <p:restoredTop sz="94660"/>
  </p:normalViewPr>
  <p:slideViewPr>
    <p:cSldViewPr>
      <p:cViewPr varScale="1">
        <p:scale>
          <a:sx n="61" d="100"/>
          <a:sy n="61" d="100"/>
        </p:scale>
        <p:origin x="-34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42"/>
  <c:chart>
    <c:title>
      <c:layout/>
    </c:title>
    <c:plotArea>
      <c:layout/>
      <c:pieChart>
        <c:varyColors val="1"/>
        <c:ser>
          <c:idx val="0"/>
          <c:order val="0"/>
          <c:tx>
            <c:strRef>
              <c:f>Sheet1!$B$1</c:f>
              <c:strCache>
                <c:ptCount val="1"/>
                <c:pt idx="0">
                  <c:v>rockets</c:v>
                </c:pt>
              </c:strCache>
            </c:strRef>
          </c:tx>
          <c:dPt>
            <c:idx val="1"/>
            <c:explosion val="10"/>
          </c:dPt>
          <c:cat>
            <c:strRef>
              <c:f>Sheet1!$A$2:$A$5</c:f>
              <c:strCache>
                <c:ptCount val="2"/>
                <c:pt idx="0">
                  <c:v>survival</c:v>
                </c:pt>
                <c:pt idx="1">
                  <c:v>non-survival</c:v>
                </c:pt>
              </c:strCache>
            </c:strRef>
          </c:cat>
          <c:val>
            <c:numRef>
              <c:f>Sheet1!$B$2:$B$5</c:f>
              <c:numCache>
                <c:formatCode>General</c:formatCode>
                <c:ptCount val="4"/>
                <c:pt idx="0">
                  <c:v>1</c:v>
                </c:pt>
                <c:pt idx="1">
                  <c:v>10</c:v>
                </c:pt>
              </c:numCache>
            </c:numRef>
          </c:val>
        </c:ser>
        <c:firstSliceAng val="0"/>
      </c:pieChart>
    </c:plotArea>
    <c:legend>
      <c:legendPos val="r"/>
      <c:layout/>
    </c:legend>
    <c:plotVisOnly val="1"/>
  </c:chart>
  <c:txPr>
    <a:bodyPr/>
    <a:lstStyle/>
    <a:p>
      <a:pPr>
        <a:defRPr sz="1800"/>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65C37D-8681-482C-8A7F-D2DCF28B9730}" type="datetimeFigureOut">
              <a:rPr lang="en-US" smtClean="0"/>
              <a:pPr/>
              <a:t>10/26/2011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414BF3-89D3-4C4C-9C96-A28BC79AD6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65C37D-8681-482C-8A7F-D2DCF28B9730}" type="datetimeFigureOut">
              <a:rPr lang="en-US" smtClean="0"/>
              <a:pPr/>
              <a:t>10/26/2011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14BF3-89D3-4C4C-9C96-A28BC79AD6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wmf"/><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image" Target="../media/image13.wmf"/></Relationships>
</file>

<file path=ppt/slides/_rels/slide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752600"/>
            <a:ext cx="6858000" cy="1981201"/>
          </a:xfrm>
        </p:spPr>
        <p:txBody>
          <a:bodyPr>
            <a:normAutofit fontScale="90000"/>
          </a:bodyPr>
          <a:lstStyle/>
          <a:p>
            <a:r>
              <a:rPr lang="en-US" sz="8000" b="1" i="1" dirty="0" smtClean="0">
                <a:solidFill>
                  <a:srgbClr val="FF0000"/>
                </a:solidFill>
                <a:latin typeface="Courier New" pitchFamily="49" charset="0"/>
                <a:cs typeface="Courier New" pitchFamily="49" charset="0"/>
              </a:rPr>
              <a:t>The Shooting Star!</a:t>
            </a:r>
            <a:endParaRPr lang="en-US" sz="8000" b="1" i="1" dirty="0">
              <a:solidFill>
                <a:srgbClr val="FF0000"/>
              </a:solidFill>
              <a:latin typeface="Courier New" pitchFamily="49" charset="0"/>
              <a:cs typeface="Courier New" pitchFamily="49" charset="0"/>
            </a:endParaRPr>
          </a:p>
        </p:txBody>
      </p:sp>
      <p:sp>
        <p:nvSpPr>
          <p:cNvPr id="3" name="Subtitle 2"/>
          <p:cNvSpPr>
            <a:spLocks noGrp="1"/>
          </p:cNvSpPr>
          <p:nvPr>
            <p:ph type="subTitle" idx="1"/>
          </p:nvPr>
        </p:nvSpPr>
        <p:spPr>
          <a:xfrm>
            <a:off x="2667000" y="3886200"/>
            <a:ext cx="3048000" cy="2743200"/>
          </a:xfrm>
        </p:spPr>
        <p:txBody>
          <a:bodyPr>
            <a:noAutofit/>
          </a:bodyPr>
          <a:lstStyle/>
          <a:p>
            <a:r>
              <a:rPr lang="en-US" sz="3600" dirty="0" smtClean="0">
                <a:solidFill>
                  <a:srgbClr val="FFC000"/>
                </a:solidFill>
                <a:latin typeface="Copperplate Gothic Light" pitchFamily="34" charset="0"/>
              </a:rPr>
              <a:t>Created by:</a:t>
            </a:r>
          </a:p>
          <a:p>
            <a:r>
              <a:rPr lang="en-US" sz="3600" dirty="0" smtClean="0">
                <a:solidFill>
                  <a:srgbClr val="FFC000"/>
                </a:solidFill>
                <a:latin typeface="Copperplate Gothic Light" pitchFamily="34" charset="0"/>
              </a:rPr>
              <a:t>Laurel</a:t>
            </a:r>
          </a:p>
          <a:p>
            <a:r>
              <a:rPr lang="en-US" sz="3600" dirty="0" smtClean="0">
                <a:solidFill>
                  <a:srgbClr val="FFC000"/>
                </a:solidFill>
                <a:latin typeface="Copperplate Gothic Light" pitchFamily="34" charset="0"/>
              </a:rPr>
              <a:t>And</a:t>
            </a:r>
          </a:p>
          <a:p>
            <a:r>
              <a:rPr lang="en-US" sz="3600" b="1" dirty="0" smtClean="0">
                <a:solidFill>
                  <a:srgbClr val="FFC000"/>
                </a:solidFill>
                <a:latin typeface="Copperplate Gothic Light" pitchFamily="34" charset="0"/>
              </a:rPr>
              <a:t>Justin</a:t>
            </a:r>
          </a:p>
          <a:p>
            <a:endParaRPr lang="en-US" sz="3600" dirty="0" smtClean="0"/>
          </a:p>
          <a:p>
            <a:endParaRPr lang="en-US" sz="3600" dirty="0"/>
          </a:p>
        </p:txBody>
      </p:sp>
      <p:pic>
        <p:nvPicPr>
          <p:cNvPr id="1026" name="Picture 2" descr="C:\Documents and Settings\wmlab505\Local Settings\Temporary Internet Files\Content.IE5\5UATMCDJ\MC900434719[1].png"/>
          <p:cNvPicPr>
            <a:picLocks noChangeAspect="1" noChangeArrowheads="1"/>
          </p:cNvPicPr>
          <p:nvPr/>
        </p:nvPicPr>
        <p:blipFill>
          <a:blip r:embed="rId2" cstate="print"/>
          <a:srcRect/>
          <a:stretch>
            <a:fillRect/>
          </a:stretch>
        </p:blipFill>
        <p:spPr bwMode="auto">
          <a:xfrm rot="2146122">
            <a:off x="7005673" y="2340649"/>
            <a:ext cx="2285714" cy="2514600"/>
          </a:xfrm>
          <a:prstGeom prst="rect">
            <a:avLst/>
          </a:prstGeom>
          <a:noFill/>
        </p:spPr>
      </p:pic>
      <p:pic>
        <p:nvPicPr>
          <p:cNvPr id="1027" name="Picture 3" descr="C:\Documents and Settings\wmlab505\Local Settings\Temporary Internet Files\Content.IE5\E7XA6EGI\MC900441361[1].png"/>
          <p:cNvPicPr>
            <a:picLocks noChangeAspect="1" noChangeArrowheads="1"/>
          </p:cNvPicPr>
          <p:nvPr/>
        </p:nvPicPr>
        <p:blipFill>
          <a:blip r:embed="rId3" cstate="print"/>
          <a:srcRect/>
          <a:stretch>
            <a:fillRect/>
          </a:stretch>
        </p:blipFill>
        <p:spPr bwMode="auto">
          <a:xfrm>
            <a:off x="6858000" y="914400"/>
            <a:ext cx="990600" cy="990600"/>
          </a:xfrm>
          <a:prstGeom prst="rect">
            <a:avLst/>
          </a:prstGeom>
          <a:noFill/>
        </p:spPr>
      </p:pic>
      <p:pic>
        <p:nvPicPr>
          <p:cNvPr id="1028" name="Picture 4" descr="C:\Documents and Settings\wmlab505\Local Settings\Temporary Internet Files\Content.IE5\E7XA6EGI\MC900441361[1].png"/>
          <p:cNvPicPr>
            <a:picLocks noChangeAspect="1" noChangeArrowheads="1"/>
          </p:cNvPicPr>
          <p:nvPr/>
        </p:nvPicPr>
        <p:blipFill>
          <a:blip r:embed="rId3" cstate="print"/>
          <a:srcRect/>
          <a:stretch>
            <a:fillRect/>
          </a:stretch>
        </p:blipFill>
        <p:spPr bwMode="auto">
          <a:xfrm rot="19940711">
            <a:off x="1066800" y="4038600"/>
            <a:ext cx="990600" cy="990600"/>
          </a:xfrm>
          <a:prstGeom prst="rect">
            <a:avLst/>
          </a:prstGeom>
          <a:noFill/>
        </p:spPr>
      </p:pic>
      <p:pic>
        <p:nvPicPr>
          <p:cNvPr id="1031" name="Picture 7" descr="C:\Documents and Settings\wmlab505\Local Settings\Temporary Internet Files\Content.IE5\D7JWTC9P\MC900019668[1].wmf"/>
          <p:cNvPicPr>
            <a:picLocks noChangeAspect="1" noChangeArrowheads="1"/>
          </p:cNvPicPr>
          <p:nvPr/>
        </p:nvPicPr>
        <p:blipFill>
          <a:blip r:embed="rId4" cstate="print"/>
          <a:srcRect/>
          <a:stretch>
            <a:fillRect/>
          </a:stretch>
        </p:blipFill>
        <p:spPr bwMode="auto">
          <a:xfrm rot="10800000">
            <a:off x="152400" y="0"/>
            <a:ext cx="2060070" cy="1886893"/>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31"/>
                                        </p:tgtEl>
                                        <p:attrNameLst>
                                          <p:attrName>style.visibility</p:attrName>
                                        </p:attrNameLst>
                                      </p:cBhvr>
                                      <p:to>
                                        <p:strVal val="visible"/>
                                      </p:to>
                                    </p:set>
                                    <p:animEffect transition="in" filter="box(in)">
                                      <p:cBhvr>
                                        <p:cTn id="7" dur="500"/>
                                        <p:tgtEl>
                                          <p:spTgt spid="10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YAY!</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latin typeface="Arial Narrow" pitchFamily="34" charset="0"/>
              </a:rPr>
              <a:t>                  </a:t>
            </a:r>
            <a:r>
              <a:rPr lang="en-US" sz="4000" dirty="0" smtClean="0">
                <a:solidFill>
                  <a:schemeClr val="accent5"/>
                </a:solidFill>
                <a:latin typeface="Arial Narrow" pitchFamily="34" charset="0"/>
              </a:rPr>
              <a:t>Thank you for watching our </a:t>
            </a:r>
          </a:p>
          <a:p>
            <a:pPr>
              <a:buNone/>
            </a:pPr>
            <a:r>
              <a:rPr lang="en-US" sz="4000" dirty="0" smtClean="0">
                <a:solidFill>
                  <a:schemeClr val="accent5"/>
                </a:solidFill>
                <a:latin typeface="Arial Narrow" pitchFamily="34" charset="0"/>
              </a:rPr>
              <a:t>     slide show about The Shooting Star!</a:t>
            </a:r>
            <a:endParaRPr lang="en-US" sz="4000" dirty="0">
              <a:solidFill>
                <a:schemeClr val="accent5"/>
              </a:solidFill>
              <a:latin typeface="Arial Narrow" pitchFamily="34" charset="0"/>
            </a:endParaRPr>
          </a:p>
        </p:txBody>
      </p:sp>
      <p:pic>
        <p:nvPicPr>
          <p:cNvPr id="3074" name="Picture 2" descr="C:\Documents and Settings\wmlab505\Local Settings\Temporary Internet Files\Content.IE5\5UATMCDJ\MC900423169[1].wmf"/>
          <p:cNvPicPr>
            <a:picLocks noChangeAspect="1" noChangeArrowheads="1"/>
          </p:cNvPicPr>
          <p:nvPr/>
        </p:nvPicPr>
        <p:blipFill>
          <a:blip r:embed="rId2" cstate="print"/>
          <a:srcRect/>
          <a:stretch>
            <a:fillRect/>
          </a:stretch>
        </p:blipFill>
        <p:spPr bwMode="auto">
          <a:xfrm>
            <a:off x="6477000" y="381000"/>
            <a:ext cx="1827886" cy="1827886"/>
          </a:xfrm>
          <a:prstGeom prst="rect">
            <a:avLst/>
          </a:prstGeom>
          <a:noFill/>
        </p:spPr>
      </p:pic>
      <p:pic>
        <p:nvPicPr>
          <p:cNvPr id="3075" name="Picture 3" descr="C:\Documents and Settings\wmlab505\Local Settings\Temporary Internet Files\Content.IE5\5UATMCDJ\MC900423169[1].wmf"/>
          <p:cNvPicPr>
            <a:picLocks noChangeAspect="1" noChangeArrowheads="1"/>
          </p:cNvPicPr>
          <p:nvPr/>
        </p:nvPicPr>
        <p:blipFill>
          <a:blip r:embed="rId2" cstate="print"/>
          <a:srcRect/>
          <a:stretch>
            <a:fillRect/>
          </a:stretch>
        </p:blipFill>
        <p:spPr bwMode="auto">
          <a:xfrm>
            <a:off x="609600" y="304800"/>
            <a:ext cx="1827886" cy="1827886"/>
          </a:xfrm>
          <a:prstGeom prst="rect">
            <a:avLst/>
          </a:prstGeom>
          <a:noFill/>
        </p:spPr>
      </p:pic>
      <p:pic>
        <p:nvPicPr>
          <p:cNvPr id="3076" name="Picture 4" descr="C:\Documents and Settings\wmlab505\Local Settings\Temporary Internet Files\Content.IE5\5UATMCDJ\MC900276194[1].wmf"/>
          <p:cNvPicPr>
            <a:picLocks noChangeAspect="1" noChangeArrowheads="1"/>
          </p:cNvPicPr>
          <p:nvPr/>
        </p:nvPicPr>
        <p:blipFill>
          <a:blip r:embed="rId3" cstate="print"/>
          <a:srcRect/>
          <a:stretch>
            <a:fillRect/>
          </a:stretch>
        </p:blipFill>
        <p:spPr bwMode="auto">
          <a:xfrm>
            <a:off x="2971800" y="3831740"/>
            <a:ext cx="2945394" cy="302626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dissolve">
                                      <p:cBhvr>
                                        <p:cTn id="7" dur="5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12838"/>
          </a:xfrm>
        </p:spPr>
        <p:txBody>
          <a:bodyPr/>
          <a:lstStyle/>
          <a:p>
            <a:r>
              <a:rPr lang="en-US" dirty="0" smtClean="0">
                <a:solidFill>
                  <a:schemeClr val="tx2">
                    <a:lumMod val="60000"/>
                    <a:lumOff val="40000"/>
                  </a:schemeClr>
                </a:solidFill>
                <a:latin typeface="Algerian" pitchFamily="82" charset="0"/>
              </a:rPr>
              <a:t>Scientific Method</a:t>
            </a:r>
            <a:endParaRPr lang="en-US" dirty="0">
              <a:solidFill>
                <a:schemeClr val="tx2">
                  <a:lumMod val="60000"/>
                  <a:lumOff val="40000"/>
                </a:schemeClr>
              </a:solidFill>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70C0"/>
                </a:solidFill>
                <a:latin typeface="Arial Rounded MT Bold" pitchFamily="34" charset="0"/>
              </a:rPr>
              <a:t>The purpose of making our bottle rocket was to try protecting our egg at launch so it would survive</a:t>
            </a:r>
            <a:r>
              <a:rPr lang="en-US" dirty="0">
                <a:solidFill>
                  <a:srgbClr val="0070C0"/>
                </a:solidFill>
                <a:latin typeface="Arial Rounded MT Bold" pitchFamily="34" charset="0"/>
              </a:rPr>
              <a:t>.</a:t>
            </a:r>
            <a:endParaRPr lang="en-US" dirty="0" smtClean="0">
              <a:solidFill>
                <a:srgbClr val="0070C0"/>
              </a:solidFill>
              <a:latin typeface="Arial Rounded MT Bold" pitchFamily="34" charset="0"/>
            </a:endParaRPr>
          </a:p>
        </p:txBody>
      </p:sp>
      <p:pic>
        <p:nvPicPr>
          <p:cNvPr id="1031" name="Picture 7" descr="C:\Documents and Settings\wmlab505\Local Settings\Temporary Internet Files\Content.IE5\5UATMCDJ\MP910221054[1].jpg"/>
          <p:cNvPicPr>
            <a:picLocks noChangeAspect="1" noChangeArrowheads="1"/>
          </p:cNvPicPr>
          <p:nvPr/>
        </p:nvPicPr>
        <p:blipFill>
          <a:blip r:embed="rId2" cstate="print"/>
          <a:srcRect/>
          <a:stretch>
            <a:fillRect/>
          </a:stretch>
        </p:blipFill>
        <p:spPr bwMode="auto">
          <a:xfrm rot="21263705">
            <a:off x="4641961" y="3311657"/>
            <a:ext cx="3994721" cy="3188565"/>
          </a:xfrm>
          <a:prstGeom prst="rect">
            <a:avLst/>
          </a:prstGeom>
          <a:noFill/>
        </p:spPr>
      </p:pic>
      <p:pic>
        <p:nvPicPr>
          <p:cNvPr id="1029" name="Picture 5" descr="C:\Documents and Settings\wmlab505\Local Settings\Temporary Internet Files\Content.IE5\61JHJPNR\MM900297001[1].gif"/>
          <p:cNvPicPr>
            <a:picLocks noChangeAspect="1" noChangeArrowheads="1" noCrop="1"/>
          </p:cNvPicPr>
          <p:nvPr/>
        </p:nvPicPr>
        <p:blipFill>
          <a:blip r:embed="rId3" cstate="print"/>
          <a:srcRect/>
          <a:stretch>
            <a:fillRect/>
          </a:stretch>
        </p:blipFill>
        <p:spPr bwMode="auto">
          <a:xfrm>
            <a:off x="990600" y="3429000"/>
            <a:ext cx="2271713" cy="3245304"/>
          </a:xfrm>
          <a:prstGeom prst="rect">
            <a:avLst/>
          </a:prstGeom>
          <a:noFill/>
        </p:spPr>
      </p:pic>
    </p:spTree>
  </p:cSld>
  <p:clrMapOvr>
    <a:overrideClrMapping bg1="lt1" tx1="dk1" bg2="lt2" tx2="dk2" accent1="accent1" accent2="accent2" accent3="accent3" accent4="accent4" accent5="accent5" accent6="accent6" hlink="hlink" folHlink="folHlink"/>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7030A0"/>
                </a:solidFill>
                <a:latin typeface="Algerian" pitchFamily="82" charset="0"/>
              </a:rPr>
              <a:t>Materials</a:t>
            </a:r>
            <a:endParaRPr lang="en-US" dirty="0">
              <a:solidFill>
                <a:srgbClr val="7030A0"/>
              </a:solidFill>
              <a:latin typeface="Algerian" pitchFamily="82" charset="0"/>
            </a:endParaRPr>
          </a:p>
        </p:txBody>
      </p:sp>
      <p:sp>
        <p:nvSpPr>
          <p:cNvPr id="3" name="Content Placeholder 2"/>
          <p:cNvSpPr>
            <a:spLocks noGrp="1"/>
          </p:cNvSpPr>
          <p:nvPr>
            <p:ph idx="1"/>
          </p:nvPr>
        </p:nvSpPr>
        <p:spPr/>
        <p:txBody>
          <a:bodyPr/>
          <a:lstStyle/>
          <a:p>
            <a:r>
              <a:rPr lang="en-US" dirty="0" smtClean="0">
                <a:solidFill>
                  <a:srgbClr val="7030A0"/>
                </a:solidFill>
              </a:rPr>
              <a:t>The materials we used to create the rocket were bubble wrap, cardboard, duct tape, cotton balls, and construction paper.  We used those things to make our rocket fly up into the air.</a:t>
            </a:r>
            <a:endParaRPr lang="en-US" dirty="0">
              <a:solidFill>
                <a:srgbClr val="7030A0"/>
              </a:solidFill>
            </a:endParaRPr>
          </a:p>
        </p:txBody>
      </p:sp>
      <p:pic>
        <p:nvPicPr>
          <p:cNvPr id="2050" name="Picture 2" descr="C:\Documents and Settings\wmlab505\Local Settings\Temporary Internet Files\Content.IE5\5UATMCDJ\MC910217009[1].png"/>
          <p:cNvPicPr>
            <a:picLocks noChangeAspect="1" noChangeArrowheads="1"/>
          </p:cNvPicPr>
          <p:nvPr/>
        </p:nvPicPr>
        <p:blipFill>
          <a:blip r:embed="rId2" cstate="print"/>
          <a:srcRect/>
          <a:stretch>
            <a:fillRect/>
          </a:stretch>
        </p:blipFill>
        <p:spPr bwMode="auto">
          <a:xfrm rot="913597">
            <a:off x="228600" y="4191000"/>
            <a:ext cx="2251710" cy="2326681"/>
          </a:xfrm>
          <a:prstGeom prst="rect">
            <a:avLst/>
          </a:prstGeom>
          <a:noFill/>
        </p:spPr>
      </p:pic>
      <p:pic>
        <p:nvPicPr>
          <p:cNvPr id="2052" name="Picture 4" descr="C:\Documents and Settings\wmlab505\Local Settings\Temporary Internet Files\Content.IE5\61JHJPNR\MP900386706[1].jpg"/>
          <p:cNvPicPr>
            <a:picLocks noChangeAspect="1" noChangeArrowheads="1"/>
          </p:cNvPicPr>
          <p:nvPr/>
        </p:nvPicPr>
        <p:blipFill>
          <a:blip r:embed="rId3" cstate="print"/>
          <a:srcRect/>
          <a:stretch>
            <a:fillRect/>
          </a:stretch>
        </p:blipFill>
        <p:spPr bwMode="auto">
          <a:xfrm rot="523363">
            <a:off x="2743200" y="3733800"/>
            <a:ext cx="1685544" cy="2362912"/>
          </a:xfrm>
          <a:prstGeom prst="rect">
            <a:avLst/>
          </a:prstGeom>
          <a:noFill/>
        </p:spPr>
      </p:pic>
      <p:pic>
        <p:nvPicPr>
          <p:cNvPr id="1026" name="Picture 2" descr="C:\Documents and Settings\wmlab505\Local Settings\Temporary Internet Files\Content.IE5\E7XA6EGI\MP900174989[1].jpg"/>
          <p:cNvPicPr>
            <a:picLocks noChangeAspect="1" noChangeArrowheads="1"/>
          </p:cNvPicPr>
          <p:nvPr/>
        </p:nvPicPr>
        <p:blipFill>
          <a:blip r:embed="rId4" cstate="print"/>
          <a:srcRect/>
          <a:stretch>
            <a:fillRect/>
          </a:stretch>
        </p:blipFill>
        <p:spPr bwMode="auto">
          <a:xfrm>
            <a:off x="4724400" y="3962400"/>
            <a:ext cx="1676400" cy="2514600"/>
          </a:xfrm>
          <a:prstGeom prst="rect">
            <a:avLst/>
          </a:prstGeom>
          <a:noFill/>
        </p:spPr>
      </p:pic>
      <p:pic>
        <p:nvPicPr>
          <p:cNvPr id="1028" name="Picture 4" descr="C:\Documents and Settings\wmlab505\Local Settings\Temporary Internet Files\Content.IE5\E7XA6EGI\MC900054909[1].wmf"/>
          <p:cNvPicPr>
            <a:picLocks noChangeAspect="1" noChangeArrowheads="1"/>
          </p:cNvPicPr>
          <p:nvPr/>
        </p:nvPicPr>
        <p:blipFill>
          <a:blip r:embed="rId5" cstate="print"/>
          <a:srcRect/>
          <a:stretch>
            <a:fillRect/>
          </a:stretch>
        </p:blipFill>
        <p:spPr bwMode="auto">
          <a:xfrm rot="20878459">
            <a:off x="6794201" y="3613947"/>
            <a:ext cx="1963755" cy="1788814"/>
          </a:xfrm>
          <a:prstGeom prst="rect">
            <a:avLst/>
          </a:prstGeom>
          <a:noFill/>
        </p:spPr>
      </p:pic>
      <p:pic>
        <p:nvPicPr>
          <p:cNvPr id="1029" name="Picture 5" descr="C:\Documents and Settings\wmlab505\Local Settings\Temporary Internet Files\Content.IE5\61JHJPNR\MC900432660[1].png"/>
          <p:cNvPicPr>
            <a:picLocks noChangeAspect="1" noChangeArrowheads="1"/>
          </p:cNvPicPr>
          <p:nvPr/>
        </p:nvPicPr>
        <p:blipFill>
          <a:blip r:embed="rId6" cstate="print"/>
          <a:srcRect/>
          <a:stretch>
            <a:fillRect/>
          </a:stretch>
        </p:blipFill>
        <p:spPr bwMode="auto">
          <a:xfrm rot="12764621">
            <a:off x="6709828" y="5262028"/>
            <a:ext cx="1219057" cy="1219057"/>
          </a:xfrm>
          <a:prstGeom prst="rect">
            <a:avLst/>
          </a:prstGeom>
          <a:noFill/>
        </p:spPr>
      </p:pic>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latin typeface="Algerian" pitchFamily="82" charset="0"/>
              </a:rPr>
              <a:t>Building Procedure</a:t>
            </a:r>
            <a:endParaRPr lang="en-US" dirty="0">
              <a:solidFill>
                <a:schemeClr val="accent6">
                  <a:lumMod val="75000"/>
                </a:schemeClr>
              </a:solidFill>
              <a:latin typeface="Algerian" pitchFamily="82" charset="0"/>
            </a:endParaRPr>
          </a:p>
        </p:txBody>
      </p:sp>
      <p:sp>
        <p:nvSpPr>
          <p:cNvPr id="3" name="Content Placeholder 2"/>
          <p:cNvSpPr>
            <a:spLocks noGrp="1"/>
          </p:cNvSpPr>
          <p:nvPr>
            <p:ph idx="1"/>
          </p:nvPr>
        </p:nvSpPr>
        <p:spPr>
          <a:xfrm>
            <a:off x="381000" y="1295400"/>
            <a:ext cx="8305800" cy="4830763"/>
          </a:xfrm>
        </p:spPr>
        <p:txBody>
          <a:bodyPr/>
          <a:lstStyle/>
          <a:p>
            <a:r>
              <a:rPr lang="en-US" dirty="0" smtClean="0">
                <a:solidFill>
                  <a:schemeClr val="accent6"/>
                </a:solidFill>
                <a:latin typeface="Arial Rounded MT Bold" pitchFamily="34" charset="0"/>
              </a:rPr>
              <a:t>We first cut out fins into triangles.  Then we made a cone. </a:t>
            </a:r>
          </a:p>
          <a:p>
            <a:r>
              <a:rPr lang="en-US" dirty="0" smtClean="0">
                <a:solidFill>
                  <a:schemeClr val="accent6"/>
                </a:solidFill>
                <a:latin typeface="Arial Rounded MT Bold" pitchFamily="34" charset="0"/>
              </a:rPr>
              <a:t>  We used duct tape to attach the cone and fins to the bottle and taped bubble wrap on the cone</a:t>
            </a:r>
            <a:r>
              <a:rPr lang="en-US" dirty="0" smtClean="0">
                <a:solidFill>
                  <a:schemeClr val="accent6"/>
                </a:solidFill>
              </a:rPr>
              <a:t>.</a:t>
            </a:r>
          </a:p>
          <a:p>
            <a:r>
              <a:rPr lang="en-US" dirty="0" smtClean="0">
                <a:solidFill>
                  <a:schemeClr val="accent6"/>
                </a:solidFill>
                <a:latin typeface="Arial Rounded MT Bold" pitchFamily="34" charset="0"/>
              </a:rPr>
              <a:t>To complete the rocket,  we put some stickers to decorate it and stuffed the cone with cotton balls</a:t>
            </a:r>
            <a:r>
              <a:rPr lang="en-US" dirty="0" smtClean="0">
                <a:solidFill>
                  <a:srgbClr val="FFC000"/>
                </a:solidFill>
              </a:rPr>
              <a:t>.</a:t>
            </a:r>
          </a:p>
          <a:p>
            <a:endParaRPr lang="en-US" dirty="0"/>
          </a:p>
        </p:txBody>
      </p:sp>
      <p:pic>
        <p:nvPicPr>
          <p:cNvPr id="2051" name="Picture 3" descr="C:\Program Files\Microsoft Office\MEDIA\CAGCAT10\j0199727.wmf"/>
          <p:cNvPicPr>
            <a:picLocks noChangeAspect="1" noChangeArrowheads="1"/>
          </p:cNvPicPr>
          <p:nvPr/>
        </p:nvPicPr>
        <p:blipFill>
          <a:blip r:embed="rId2" cstate="print"/>
          <a:srcRect/>
          <a:stretch>
            <a:fillRect/>
          </a:stretch>
        </p:blipFill>
        <p:spPr bwMode="auto">
          <a:xfrm>
            <a:off x="6553200" y="5029200"/>
            <a:ext cx="1705486" cy="1676400"/>
          </a:xfrm>
          <a:prstGeom prst="rect">
            <a:avLst/>
          </a:prstGeom>
          <a:noFill/>
        </p:spPr>
      </p:pic>
      <p:pic>
        <p:nvPicPr>
          <p:cNvPr id="2053" name="Picture 5" descr="C:\Documents and Settings\wmlab505\Local Settings\Temporary Internet Files\Content.IE5\5UATMCDJ\MC900290592[1].wmf"/>
          <p:cNvPicPr>
            <a:picLocks noChangeAspect="1" noChangeArrowheads="1"/>
          </p:cNvPicPr>
          <p:nvPr/>
        </p:nvPicPr>
        <p:blipFill>
          <a:blip r:embed="rId3" cstate="print"/>
          <a:srcRect/>
          <a:stretch>
            <a:fillRect/>
          </a:stretch>
        </p:blipFill>
        <p:spPr bwMode="auto">
          <a:xfrm>
            <a:off x="4191000" y="5389508"/>
            <a:ext cx="1421394" cy="1468492"/>
          </a:xfrm>
          <a:prstGeom prst="rect">
            <a:avLst/>
          </a:prstGeom>
          <a:noFill/>
        </p:spPr>
      </p:pic>
      <p:pic>
        <p:nvPicPr>
          <p:cNvPr id="4098" name="Picture 2" descr="C:\Program Files\Microsoft Office\MEDIA\CAGCAT10\j0252349.wmf"/>
          <p:cNvPicPr>
            <a:picLocks noChangeAspect="1" noChangeArrowheads="1"/>
          </p:cNvPicPr>
          <p:nvPr/>
        </p:nvPicPr>
        <p:blipFill>
          <a:blip r:embed="rId4" cstate="print"/>
          <a:srcRect/>
          <a:stretch>
            <a:fillRect/>
          </a:stretch>
        </p:blipFill>
        <p:spPr bwMode="auto">
          <a:xfrm>
            <a:off x="762000" y="5486400"/>
            <a:ext cx="1826971" cy="1110996"/>
          </a:xfrm>
          <a:prstGeom prst="rect">
            <a:avLst/>
          </a:prstGeom>
          <a:noFill/>
        </p:spPr>
      </p:pic>
      <p:pic>
        <p:nvPicPr>
          <p:cNvPr id="4099" name="Picture 3" descr="C:\Documents and Settings\wmlab505\Local Settings\Temporary Internet Files\Content.IE5\D7JWTC9P\MC900391184[1].wmf"/>
          <p:cNvPicPr>
            <a:picLocks noChangeAspect="1" noChangeArrowheads="1"/>
          </p:cNvPicPr>
          <p:nvPr/>
        </p:nvPicPr>
        <p:blipFill>
          <a:blip r:embed="rId5" cstate="print"/>
          <a:srcRect/>
          <a:stretch>
            <a:fillRect/>
          </a:stretch>
        </p:blipFill>
        <p:spPr bwMode="auto">
          <a:xfrm>
            <a:off x="2819400" y="5562600"/>
            <a:ext cx="918972" cy="908914"/>
          </a:xfrm>
          <a:prstGeom prst="rect">
            <a:avLst/>
          </a:prstGeom>
          <a:noFill/>
        </p:spPr>
      </p:pic>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6">
                    <a:lumMod val="75000"/>
                  </a:schemeClr>
                </a:solidFill>
                <a:latin typeface="Algerian" pitchFamily="82" charset="0"/>
              </a:rPr>
              <a:t>Building Procedure Pictures</a:t>
            </a:r>
            <a:endParaRPr lang="en-US" dirty="0">
              <a:solidFill>
                <a:schemeClr val="accent6">
                  <a:lumMod val="75000"/>
                </a:schemeClr>
              </a:solidFill>
              <a:latin typeface="Algerian" pitchFamily="82" charset="0"/>
            </a:endParaRPr>
          </a:p>
        </p:txBody>
      </p:sp>
      <p:pic>
        <p:nvPicPr>
          <p:cNvPr id="4" name="Content Placeholder 3" descr="Picture 067.jpg"/>
          <p:cNvPicPr>
            <a:picLocks noGrp="1" noChangeAspect="1"/>
          </p:cNvPicPr>
          <p:nvPr>
            <p:ph idx="1"/>
          </p:nvPr>
        </p:nvPicPr>
        <p:blipFill>
          <a:blip r:embed="rId2" cstate="print"/>
          <a:srcRect l="2294" t="45874" r="10544" b="-924"/>
          <a:stretch>
            <a:fillRect/>
          </a:stretch>
        </p:blipFill>
        <p:spPr>
          <a:xfrm>
            <a:off x="838200" y="4800600"/>
            <a:ext cx="3378200" cy="1600200"/>
          </a:xfrm>
        </p:spPr>
      </p:pic>
      <p:pic>
        <p:nvPicPr>
          <p:cNvPr id="5" name="Picture 4" descr="Picture 075.jpg"/>
          <p:cNvPicPr>
            <a:picLocks noChangeAspect="1"/>
          </p:cNvPicPr>
          <p:nvPr/>
        </p:nvPicPr>
        <p:blipFill>
          <a:blip r:embed="rId3" cstate="print"/>
          <a:srcRect l="25781" t="37981"/>
          <a:stretch>
            <a:fillRect/>
          </a:stretch>
        </p:blipFill>
        <p:spPr>
          <a:xfrm rot="825260">
            <a:off x="5296389" y="1949051"/>
            <a:ext cx="3174427" cy="1989440"/>
          </a:xfrm>
          <a:prstGeom prst="rect">
            <a:avLst/>
          </a:prstGeom>
        </p:spPr>
      </p:pic>
      <p:sp>
        <p:nvSpPr>
          <p:cNvPr id="7" name="Rectangle 6"/>
          <p:cNvSpPr/>
          <p:nvPr/>
        </p:nvSpPr>
        <p:spPr>
          <a:xfrm rot="21255890">
            <a:off x="0" y="1219200"/>
            <a:ext cx="6477000" cy="3416320"/>
          </a:xfrm>
          <a:prstGeom prst="rect">
            <a:avLst/>
          </a:prstGeom>
          <a:noFill/>
        </p:spPr>
        <p:txBody>
          <a:bodyPr wrap="square" lIns="91440" tIns="45720" rIns="91440" bIns="45720">
            <a:spAutoFit/>
          </a:bodyPr>
          <a:lstStyle/>
          <a:p>
            <a:pPr algn="ctr"/>
            <a:r>
              <a:rPr lang="en-US"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This is us making our awesome</a:t>
            </a:r>
          </a:p>
          <a:p>
            <a:pPr algn="ctr"/>
            <a:r>
              <a:rPr lang="en-US"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r</a:t>
            </a:r>
            <a:r>
              <a:rPr lang="en-US"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ocket in Mrs</a:t>
            </a:r>
            <a:r>
              <a:rPr lang="en-US"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 Hull’s classroom!</a:t>
            </a:r>
            <a:endParaRPr lang="en-US"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latin typeface="Algerian" pitchFamily="82" charset="0"/>
              </a:rPr>
              <a:t>Our Hypothesis</a:t>
            </a:r>
            <a:endParaRPr lang="en-US" dirty="0">
              <a:solidFill>
                <a:srgbClr val="00B0F0"/>
              </a:solidFill>
              <a:latin typeface="Algerian" pitchFamily="82" charset="0"/>
            </a:endParaRPr>
          </a:p>
        </p:txBody>
      </p:sp>
      <p:sp>
        <p:nvSpPr>
          <p:cNvPr id="3" name="Content Placeholder 2"/>
          <p:cNvSpPr>
            <a:spLocks noGrp="1"/>
          </p:cNvSpPr>
          <p:nvPr>
            <p:ph idx="1"/>
          </p:nvPr>
        </p:nvSpPr>
        <p:spPr/>
        <p:txBody>
          <a:bodyPr/>
          <a:lstStyle/>
          <a:p>
            <a:r>
              <a:rPr lang="en-US" dirty="0" smtClean="0">
                <a:solidFill>
                  <a:schemeClr val="accent5"/>
                </a:solidFill>
              </a:rPr>
              <a:t>We predicted that our rocket would go at least 15 feet in the air.  Also,  we didn’t think our egg would brake.  </a:t>
            </a:r>
            <a:endParaRPr lang="en-US" dirty="0">
              <a:solidFill>
                <a:schemeClr val="accent5"/>
              </a:solidFill>
            </a:endParaRPr>
          </a:p>
        </p:txBody>
      </p:sp>
      <p:pic>
        <p:nvPicPr>
          <p:cNvPr id="2050" name="Picture 2" descr="C:\Documents and Settings\wmlab505\Local Settings\Temporary Internet Files\Content.IE5\5UATMCDJ\MP900314254[1].jpg"/>
          <p:cNvPicPr>
            <a:picLocks noChangeAspect="1" noChangeArrowheads="1"/>
          </p:cNvPicPr>
          <p:nvPr/>
        </p:nvPicPr>
        <p:blipFill>
          <a:blip r:embed="rId2" cstate="print"/>
          <a:srcRect/>
          <a:stretch>
            <a:fillRect/>
          </a:stretch>
        </p:blipFill>
        <p:spPr bwMode="auto">
          <a:xfrm>
            <a:off x="6934200" y="2895600"/>
            <a:ext cx="1280160" cy="3657600"/>
          </a:xfrm>
          <a:prstGeom prst="rect">
            <a:avLst/>
          </a:prstGeom>
          <a:noFill/>
        </p:spPr>
      </p:pic>
      <p:pic>
        <p:nvPicPr>
          <p:cNvPr id="2052" name="Picture 4" descr="C:\Documents and Settings\wmlab505\Local Settings\Temporary Internet Files\Content.IE5\E7XA6EGI\MP910221054[2].jpg"/>
          <p:cNvPicPr>
            <a:picLocks noChangeAspect="1" noChangeArrowheads="1"/>
          </p:cNvPicPr>
          <p:nvPr/>
        </p:nvPicPr>
        <p:blipFill>
          <a:blip r:embed="rId3" cstate="print"/>
          <a:srcRect/>
          <a:stretch>
            <a:fillRect/>
          </a:stretch>
        </p:blipFill>
        <p:spPr bwMode="auto">
          <a:xfrm>
            <a:off x="2209800" y="3505200"/>
            <a:ext cx="2863963" cy="2286000"/>
          </a:xfrm>
          <a:prstGeom prst="rect">
            <a:avLst/>
          </a:prstGeom>
          <a:noFill/>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latin typeface="Algerian" pitchFamily="82" charset="0"/>
              </a:rPr>
              <a:t>Data and Graph Chart</a:t>
            </a:r>
            <a:endParaRPr lang="en-US" dirty="0">
              <a:solidFill>
                <a:schemeClr val="tx2"/>
              </a:solidFill>
              <a:latin typeface="Algerian" pitchFamily="82" charset="0"/>
            </a:endParaRPr>
          </a:p>
        </p:txBody>
      </p:sp>
      <p:sp>
        <p:nvSpPr>
          <p:cNvPr id="3" name="Content Placeholder 2"/>
          <p:cNvSpPr>
            <a:spLocks noGrp="1"/>
          </p:cNvSpPr>
          <p:nvPr>
            <p:ph idx="1"/>
          </p:nvPr>
        </p:nvSpPr>
        <p:spPr>
          <a:xfrm>
            <a:off x="457200" y="1295400"/>
            <a:ext cx="8229600" cy="4906963"/>
          </a:xfrm>
        </p:spPr>
        <p:txBody>
          <a:bodyPr/>
          <a:lstStyle/>
          <a:p>
            <a:pPr>
              <a:buNone/>
            </a:pPr>
            <a:r>
              <a:rPr lang="en-US" dirty="0" smtClean="0">
                <a:solidFill>
                  <a:schemeClr val="tx2"/>
                </a:solidFill>
              </a:rPr>
              <a:t>Unfortunately,  our egg did not survive.  It flew up into the air,  then slammed back to Earth with a crack. It broke into pieces</a:t>
            </a:r>
            <a:r>
              <a:rPr lang="en-US" dirty="0" smtClean="0"/>
              <a:t>. </a:t>
            </a:r>
            <a:endParaRPr lang="en-US" dirty="0"/>
          </a:p>
        </p:txBody>
      </p:sp>
      <p:pic>
        <p:nvPicPr>
          <p:cNvPr id="2050" name="Picture 2" descr="C:\Documents and Settings\wmlab505\Local Settings\Temporary Internet Files\Content.IE5\E7XA6EGI\MC900112732[1].wmf"/>
          <p:cNvPicPr>
            <a:picLocks noChangeAspect="1" noChangeArrowheads="1"/>
          </p:cNvPicPr>
          <p:nvPr/>
        </p:nvPicPr>
        <p:blipFill>
          <a:blip r:embed="rId2" cstate="print"/>
          <a:srcRect/>
          <a:stretch>
            <a:fillRect/>
          </a:stretch>
        </p:blipFill>
        <p:spPr bwMode="auto">
          <a:xfrm rot="19983522">
            <a:off x="1043685" y="3669393"/>
            <a:ext cx="2011506" cy="1356055"/>
          </a:xfrm>
          <a:prstGeom prst="rect">
            <a:avLst/>
          </a:prstGeom>
          <a:noFill/>
        </p:spPr>
      </p:pic>
      <p:graphicFrame>
        <p:nvGraphicFramePr>
          <p:cNvPr id="6" name="Chart 5"/>
          <p:cNvGraphicFramePr/>
          <p:nvPr/>
        </p:nvGraphicFramePr>
        <p:xfrm>
          <a:off x="3276600" y="3124200"/>
          <a:ext cx="5181600" cy="3429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latin typeface="Algerian" pitchFamily="82" charset="0"/>
              </a:rPr>
              <a:t>Comparison</a:t>
            </a:r>
            <a:endParaRPr lang="en-US" dirty="0">
              <a:solidFill>
                <a:schemeClr val="accent2">
                  <a:lumMod val="75000"/>
                </a:schemeClr>
              </a:solidFill>
              <a:latin typeface="Algerian" pitchFamily="82" charset="0"/>
            </a:endParaRPr>
          </a:p>
        </p:txBody>
      </p:sp>
      <p:sp>
        <p:nvSpPr>
          <p:cNvPr id="3" name="Content Placeholder 2"/>
          <p:cNvSpPr>
            <a:spLocks noGrp="1"/>
          </p:cNvSpPr>
          <p:nvPr>
            <p:ph idx="1"/>
          </p:nvPr>
        </p:nvSpPr>
        <p:spPr/>
        <p:txBody>
          <a:bodyPr/>
          <a:lstStyle/>
          <a:p>
            <a:r>
              <a:rPr lang="en-US" dirty="0" smtClean="0">
                <a:solidFill>
                  <a:schemeClr val="accent2"/>
                </a:solidFill>
              </a:rPr>
              <a:t>I think if we put bigger fins on the bottom of our rocket,  it would have gone up higher.  Also, if we used cardboard to protect our egg,  I think it would have survived.</a:t>
            </a:r>
          </a:p>
          <a:p>
            <a:r>
              <a:rPr lang="en-US" dirty="0" smtClean="0">
                <a:solidFill>
                  <a:schemeClr val="accent2"/>
                </a:solidFill>
              </a:rPr>
              <a:t>We thought that our rocket went higher than some others and lower than some others.</a:t>
            </a:r>
          </a:p>
          <a:p>
            <a:pPr>
              <a:buNone/>
            </a:pPr>
            <a:endParaRPr lang="en-US" dirty="0" smtClean="0"/>
          </a:p>
          <a:p>
            <a:pPr>
              <a:buNone/>
            </a:pPr>
            <a:r>
              <a:rPr lang="en-US" dirty="0" smtClean="0">
                <a:solidFill>
                  <a:schemeClr val="accent2"/>
                </a:solidFill>
              </a:rPr>
              <a:t>Comparing!</a:t>
            </a:r>
            <a:endParaRPr lang="en-US" dirty="0">
              <a:solidFill>
                <a:schemeClr val="accent2"/>
              </a:solidFill>
            </a:endParaRPr>
          </a:p>
        </p:txBody>
      </p:sp>
      <p:pic>
        <p:nvPicPr>
          <p:cNvPr id="5122" name="Picture 2" descr="C:\Documents and Settings\wmlab505\Local Settings\Temporary Internet Files\Content.IE5\5UATMCDJ\MC900435278[1].wmf"/>
          <p:cNvPicPr>
            <a:picLocks noChangeAspect="1" noChangeArrowheads="1"/>
          </p:cNvPicPr>
          <p:nvPr/>
        </p:nvPicPr>
        <p:blipFill>
          <a:blip r:embed="rId2" cstate="print"/>
          <a:srcRect/>
          <a:stretch>
            <a:fillRect/>
          </a:stretch>
        </p:blipFill>
        <p:spPr bwMode="auto">
          <a:xfrm>
            <a:off x="3276600" y="4876800"/>
            <a:ext cx="2471351" cy="1714500"/>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plus(in)">
                                      <p:cBhvr>
                                        <p:cTn id="7" dur="2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3"/>
                </a:solidFill>
                <a:latin typeface="Algerian" pitchFamily="82" charset="0"/>
              </a:rPr>
              <a:t>Our Conclusion</a:t>
            </a:r>
            <a:endParaRPr lang="en-US" dirty="0">
              <a:solidFill>
                <a:schemeClr val="accent3"/>
              </a:solidFill>
              <a:latin typeface="Algerian" pitchFamily="82" charset="0"/>
            </a:endParaRPr>
          </a:p>
        </p:txBody>
      </p:sp>
      <p:sp>
        <p:nvSpPr>
          <p:cNvPr id="3" name="Content Placeholder 2"/>
          <p:cNvSpPr>
            <a:spLocks noGrp="1"/>
          </p:cNvSpPr>
          <p:nvPr>
            <p:ph idx="1"/>
          </p:nvPr>
        </p:nvSpPr>
        <p:spPr/>
        <p:txBody>
          <a:bodyPr/>
          <a:lstStyle/>
          <a:p>
            <a:r>
              <a:rPr lang="en-US" dirty="0" smtClean="0">
                <a:solidFill>
                  <a:schemeClr val="accent3"/>
                </a:solidFill>
              </a:rPr>
              <a:t>In the end,  our  awesome rocket was destroyed at landing.  The egg did not survive and it turned out to be a failure.  My partner and I had a great time making and flying our rocket</a:t>
            </a:r>
            <a:r>
              <a:rPr lang="en-US" dirty="0" smtClean="0"/>
              <a:t>.  </a:t>
            </a:r>
            <a:endParaRPr lang="en-US" dirty="0"/>
          </a:p>
        </p:txBody>
      </p:sp>
      <p:pic>
        <p:nvPicPr>
          <p:cNvPr id="1026" name="Picture 2" descr="C:\Documents and Settings\wmlab505\Local Settings\Temporary Internet Files\Content.IE5\D7JWTC9P\MC900434719[2].png"/>
          <p:cNvPicPr>
            <a:picLocks noChangeAspect="1" noChangeArrowheads="1"/>
          </p:cNvPicPr>
          <p:nvPr/>
        </p:nvPicPr>
        <p:blipFill>
          <a:blip r:embed="rId2" cstate="print"/>
          <a:srcRect/>
          <a:stretch>
            <a:fillRect/>
          </a:stretch>
        </p:blipFill>
        <p:spPr bwMode="auto">
          <a:xfrm rot="14810887">
            <a:off x="5462698" y="4014898"/>
            <a:ext cx="2285714" cy="2285714"/>
          </a:xfrm>
          <a:prstGeom prst="rect">
            <a:avLst/>
          </a:prstGeom>
          <a:noFill/>
        </p:spPr>
      </p:pic>
      <p:pic>
        <p:nvPicPr>
          <p:cNvPr id="1027" name="Picture 3" descr="C:\Documents and Settings\wmlab505\Local Settings\Temporary Internet Files\Content.IE5\5UATMCDJ\MC900433161[1].jpg"/>
          <p:cNvPicPr>
            <a:picLocks noChangeAspect="1" noChangeArrowheads="1"/>
          </p:cNvPicPr>
          <p:nvPr/>
        </p:nvPicPr>
        <p:blipFill>
          <a:blip r:embed="rId3" cstate="print"/>
          <a:srcRect/>
          <a:stretch>
            <a:fillRect/>
          </a:stretch>
        </p:blipFill>
        <p:spPr bwMode="auto">
          <a:xfrm>
            <a:off x="7162800" y="228600"/>
            <a:ext cx="1752600" cy="1752600"/>
          </a:xfrm>
          <a:prstGeom prst="rect">
            <a:avLst/>
          </a:prstGeom>
          <a:noFill/>
        </p:spPr>
      </p:pic>
      <p:pic>
        <p:nvPicPr>
          <p:cNvPr id="1028" name="Picture 4" descr="C:\Documents and Settings\wmlab505\Local Settings\Temporary Internet Files\Content.IE5\E7XA6EGI\MC900112632[1].wmf"/>
          <p:cNvPicPr>
            <a:picLocks noChangeAspect="1" noChangeArrowheads="1"/>
          </p:cNvPicPr>
          <p:nvPr/>
        </p:nvPicPr>
        <p:blipFill>
          <a:blip r:embed="rId4" cstate="print"/>
          <a:srcRect/>
          <a:stretch>
            <a:fillRect/>
          </a:stretch>
        </p:blipFill>
        <p:spPr bwMode="auto">
          <a:xfrm rot="1352144">
            <a:off x="1481682" y="4418821"/>
            <a:ext cx="2926842" cy="1952868"/>
          </a:xfrm>
          <a:prstGeom prst="rect">
            <a:avLst/>
          </a:prstGeom>
          <a:noFill/>
        </p:spPr>
      </p:pic>
      <p:cxnSp>
        <p:nvCxnSpPr>
          <p:cNvPr id="8" name="Straight Arrow Connector 7"/>
          <p:cNvCxnSpPr/>
          <p:nvPr/>
        </p:nvCxnSpPr>
        <p:spPr>
          <a:xfrm rot="5400000">
            <a:off x="6667500" y="4838700"/>
            <a:ext cx="2057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strips(downLeft)">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1028"/>
                                        </p:tgtEl>
                                        <p:attrNameLst>
                                          <p:attrName>style.visibility</p:attrName>
                                        </p:attrNameLst>
                                      </p:cBhvr>
                                      <p:to>
                                        <p:strVal val="visible"/>
                                      </p:to>
                                    </p:set>
                                    <p:animEffect transition="in" filter="barn(inHorizontal)">
                                      <p:cBhvr>
                                        <p:cTn id="12"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TotalTime>
  <Words>323</Words>
  <Application>Microsoft Office PowerPoint</Application>
  <PresentationFormat>On-screen Show (4:3)</PresentationFormat>
  <Paragraphs>32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Shooting Star!</vt:lpstr>
      <vt:lpstr>Scientific Method</vt:lpstr>
      <vt:lpstr>Materials</vt:lpstr>
      <vt:lpstr>Building Procedure</vt:lpstr>
      <vt:lpstr>Building Procedure Pictures</vt:lpstr>
      <vt:lpstr>Our Hypothesis</vt:lpstr>
      <vt:lpstr>Data and Graph Chart</vt:lpstr>
      <vt:lpstr>Comparison</vt:lpstr>
      <vt:lpstr>Our Conclusion</vt:lpstr>
      <vt:lpstr>YAY!</vt:lpstr>
    </vt:vector>
  </TitlesOfParts>
  <Company>WTPS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Shooting Star!</dc:title>
  <dc:creator>Cathy Boyle</dc:creator>
  <cp:lastModifiedBy>tbenson</cp:lastModifiedBy>
  <cp:revision>19</cp:revision>
  <dcterms:created xsi:type="dcterms:W3CDTF">2011-10-17T17:50:56Z</dcterms:created>
  <dcterms:modified xsi:type="dcterms:W3CDTF">2011-10-26T18:04:49Z</dcterms:modified>
</cp:coreProperties>
</file>